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63" r:id="rId5"/>
    <p:sldId id="259" r:id="rId6"/>
    <p:sldId id="260" r:id="rId7"/>
    <p:sldId id="265" r:id="rId8"/>
    <p:sldId id="266" r:id="rId9"/>
    <p:sldId id="261" r:id="rId10"/>
    <p:sldId id="267" r:id="rId11"/>
    <p:sldId id="262" r:id="rId12"/>
    <p:sldId id="264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4" r:id="rId39"/>
    <p:sldId id="293" r:id="rId40"/>
    <p:sldId id="295" r:id="rId4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D481E0-3117-4315-9F75-EF603C11308D}" type="doc">
      <dgm:prSet loTypeId="urn:microsoft.com/office/officeart/2005/8/layout/hProcess9" loCatId="process" qsTypeId="urn:microsoft.com/office/officeart/2005/8/quickstyle/simple4" qsCatId="simple" csTypeId="urn:microsoft.com/office/officeart/2005/8/colors/colorful1" csCatId="colorful" phldr="1"/>
      <dgm:spPr/>
    </dgm:pt>
    <dgm:pt modelId="{C4805BD0-9663-4A3E-AF9E-F6080D9BF717}">
      <dgm:prSet phldrT="[Texte]"/>
      <dgm:spPr/>
      <dgm:t>
        <a:bodyPr/>
        <a:lstStyle/>
        <a:p>
          <a:r>
            <a:rPr lang="fr-FR">
              <a:solidFill>
                <a:schemeClr val="tx1"/>
              </a:solidFill>
              <a:latin typeface="+mj-lt"/>
            </a:rPr>
            <a:t>Lutte contre la vulnérabilité</a:t>
          </a:r>
        </a:p>
      </dgm:t>
    </dgm:pt>
    <dgm:pt modelId="{F829D187-77EB-49C1-84CE-5E4666378FFD}" type="parTrans" cxnId="{350F2672-716E-43F3-A657-923C8ADC6C00}">
      <dgm:prSet/>
      <dgm:spPr/>
      <dgm:t>
        <a:bodyPr/>
        <a:lstStyle/>
        <a:p>
          <a:endParaRPr lang="fr-FR">
            <a:solidFill>
              <a:schemeClr val="tx1"/>
            </a:solidFill>
            <a:latin typeface="+mj-lt"/>
          </a:endParaRPr>
        </a:p>
      </dgm:t>
    </dgm:pt>
    <dgm:pt modelId="{5857306B-BE5C-4C86-BD7A-7C83FBD991B3}" type="sibTrans" cxnId="{350F2672-716E-43F3-A657-923C8ADC6C00}">
      <dgm:prSet/>
      <dgm:spPr/>
      <dgm:t>
        <a:bodyPr/>
        <a:lstStyle/>
        <a:p>
          <a:endParaRPr lang="fr-FR">
            <a:solidFill>
              <a:schemeClr val="tx1"/>
            </a:solidFill>
            <a:latin typeface="+mj-lt"/>
          </a:endParaRPr>
        </a:p>
      </dgm:t>
    </dgm:pt>
    <dgm:pt modelId="{E5331B03-D6BA-42EA-B2E7-C439347670D8}">
      <dgm:prSet phldrT="[Texte]"/>
      <dgm:spPr/>
      <dgm:t>
        <a:bodyPr/>
        <a:lstStyle/>
        <a:p>
          <a:r>
            <a:rPr lang="fr-FR">
              <a:solidFill>
                <a:schemeClr val="tx1"/>
              </a:solidFill>
              <a:latin typeface="+mj-lt"/>
            </a:rPr>
            <a:t>Diversification et augmentation des revenus</a:t>
          </a:r>
        </a:p>
      </dgm:t>
    </dgm:pt>
    <dgm:pt modelId="{E2CE4E3D-6332-4A9F-8638-D3F4928143F8}" type="parTrans" cxnId="{D5F56751-8147-4A16-9674-3D56D8568487}">
      <dgm:prSet/>
      <dgm:spPr/>
      <dgm:t>
        <a:bodyPr/>
        <a:lstStyle/>
        <a:p>
          <a:endParaRPr lang="fr-FR">
            <a:solidFill>
              <a:schemeClr val="tx1"/>
            </a:solidFill>
            <a:latin typeface="+mj-lt"/>
          </a:endParaRPr>
        </a:p>
      </dgm:t>
    </dgm:pt>
    <dgm:pt modelId="{FEA10ACC-2C7B-4ECD-B750-829918ED4E0B}" type="sibTrans" cxnId="{D5F56751-8147-4A16-9674-3D56D8568487}">
      <dgm:prSet/>
      <dgm:spPr/>
      <dgm:t>
        <a:bodyPr/>
        <a:lstStyle/>
        <a:p>
          <a:endParaRPr lang="fr-FR">
            <a:solidFill>
              <a:schemeClr val="tx1"/>
            </a:solidFill>
            <a:latin typeface="+mj-lt"/>
          </a:endParaRPr>
        </a:p>
      </dgm:t>
    </dgm:pt>
    <dgm:pt modelId="{DE0FF5CF-C7C4-4975-9097-A223DA51D1E4}">
      <dgm:prSet phldrT="[Texte]"/>
      <dgm:spPr/>
      <dgm:t>
        <a:bodyPr/>
        <a:lstStyle/>
        <a:p>
          <a:r>
            <a:rPr lang="fr-FR">
              <a:solidFill>
                <a:schemeClr val="tx1"/>
              </a:solidFill>
              <a:latin typeface="+mj-lt"/>
            </a:rPr>
            <a:t>Contribution à la transition énergétique</a:t>
          </a:r>
        </a:p>
      </dgm:t>
    </dgm:pt>
    <dgm:pt modelId="{8400AFA0-5AA8-48FD-BBBC-11D83ED22D5D}" type="parTrans" cxnId="{4432935D-7D15-43DB-90D9-E6110B08A8FD}">
      <dgm:prSet/>
      <dgm:spPr/>
      <dgm:t>
        <a:bodyPr/>
        <a:lstStyle/>
        <a:p>
          <a:endParaRPr lang="fr-FR">
            <a:solidFill>
              <a:schemeClr val="tx1"/>
            </a:solidFill>
            <a:latin typeface="+mj-lt"/>
          </a:endParaRPr>
        </a:p>
      </dgm:t>
    </dgm:pt>
    <dgm:pt modelId="{F9E1E127-4805-4E81-8CC6-B43002B01CBD}" type="sibTrans" cxnId="{4432935D-7D15-43DB-90D9-E6110B08A8FD}">
      <dgm:prSet/>
      <dgm:spPr/>
      <dgm:t>
        <a:bodyPr/>
        <a:lstStyle/>
        <a:p>
          <a:endParaRPr lang="fr-FR">
            <a:solidFill>
              <a:schemeClr val="tx1"/>
            </a:solidFill>
            <a:latin typeface="+mj-lt"/>
          </a:endParaRPr>
        </a:p>
      </dgm:t>
    </dgm:pt>
    <dgm:pt modelId="{B3F6AC1D-5DEA-4989-B1FE-1CBE55B0AFF0}" type="pres">
      <dgm:prSet presAssocID="{D5D481E0-3117-4315-9F75-EF603C11308D}" presName="CompostProcess" presStyleCnt="0">
        <dgm:presLayoutVars>
          <dgm:dir/>
          <dgm:resizeHandles val="exact"/>
        </dgm:presLayoutVars>
      </dgm:prSet>
      <dgm:spPr/>
    </dgm:pt>
    <dgm:pt modelId="{A6208522-93AB-4A4D-AD90-A2E037692539}" type="pres">
      <dgm:prSet presAssocID="{D5D481E0-3117-4315-9F75-EF603C11308D}" presName="arrow" presStyleLbl="bgShp" presStyleIdx="0" presStyleCnt="1"/>
      <dgm:spPr/>
    </dgm:pt>
    <dgm:pt modelId="{16EDA161-5E93-431F-BB60-EF73065BFBFB}" type="pres">
      <dgm:prSet presAssocID="{D5D481E0-3117-4315-9F75-EF603C11308D}" presName="linearProcess" presStyleCnt="0"/>
      <dgm:spPr/>
    </dgm:pt>
    <dgm:pt modelId="{8EAEA9C1-6B5B-4BF1-A9BA-6A072E6F1AC9}" type="pres">
      <dgm:prSet presAssocID="{C4805BD0-9663-4A3E-AF9E-F6080D9BF71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2CEDDCF-2D47-46C9-939D-22E8EA82FDEB}" type="pres">
      <dgm:prSet presAssocID="{5857306B-BE5C-4C86-BD7A-7C83FBD991B3}" presName="sibTrans" presStyleCnt="0"/>
      <dgm:spPr/>
    </dgm:pt>
    <dgm:pt modelId="{DC2E83B4-C63F-44DC-988E-BE1AFEF6A9E6}" type="pres">
      <dgm:prSet presAssocID="{E5331B03-D6BA-42EA-B2E7-C439347670D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6AE4A2-1176-420C-B441-FDD110D7EF73}" type="pres">
      <dgm:prSet presAssocID="{FEA10ACC-2C7B-4ECD-B750-829918ED4E0B}" presName="sibTrans" presStyleCnt="0"/>
      <dgm:spPr/>
    </dgm:pt>
    <dgm:pt modelId="{90570E58-7176-4217-9170-800ED0DF9538}" type="pres">
      <dgm:prSet presAssocID="{DE0FF5CF-C7C4-4975-9097-A223DA51D1E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5F56751-8147-4A16-9674-3D56D8568487}" srcId="{D5D481E0-3117-4315-9F75-EF603C11308D}" destId="{E5331B03-D6BA-42EA-B2E7-C439347670D8}" srcOrd="1" destOrd="0" parTransId="{E2CE4E3D-6332-4A9F-8638-D3F4928143F8}" sibTransId="{FEA10ACC-2C7B-4ECD-B750-829918ED4E0B}"/>
    <dgm:cxn modelId="{FE0BDF1E-FB7C-497A-8A36-C7B057C2F65E}" type="presOf" srcId="{E5331B03-D6BA-42EA-B2E7-C439347670D8}" destId="{DC2E83B4-C63F-44DC-988E-BE1AFEF6A9E6}" srcOrd="0" destOrd="0" presId="urn:microsoft.com/office/officeart/2005/8/layout/hProcess9"/>
    <dgm:cxn modelId="{A231603D-B421-4C04-9507-34C02EE94225}" type="presOf" srcId="{DE0FF5CF-C7C4-4975-9097-A223DA51D1E4}" destId="{90570E58-7176-4217-9170-800ED0DF9538}" srcOrd="0" destOrd="0" presId="urn:microsoft.com/office/officeart/2005/8/layout/hProcess9"/>
    <dgm:cxn modelId="{4432935D-7D15-43DB-90D9-E6110B08A8FD}" srcId="{D5D481E0-3117-4315-9F75-EF603C11308D}" destId="{DE0FF5CF-C7C4-4975-9097-A223DA51D1E4}" srcOrd="2" destOrd="0" parTransId="{8400AFA0-5AA8-48FD-BBBC-11D83ED22D5D}" sibTransId="{F9E1E127-4805-4E81-8CC6-B43002B01CBD}"/>
    <dgm:cxn modelId="{350F2672-716E-43F3-A657-923C8ADC6C00}" srcId="{D5D481E0-3117-4315-9F75-EF603C11308D}" destId="{C4805BD0-9663-4A3E-AF9E-F6080D9BF717}" srcOrd="0" destOrd="0" parTransId="{F829D187-77EB-49C1-84CE-5E4666378FFD}" sibTransId="{5857306B-BE5C-4C86-BD7A-7C83FBD991B3}"/>
    <dgm:cxn modelId="{1BBA26F8-EE39-475B-9C9A-4E37AECFDDD2}" type="presOf" srcId="{C4805BD0-9663-4A3E-AF9E-F6080D9BF717}" destId="{8EAEA9C1-6B5B-4BF1-A9BA-6A072E6F1AC9}" srcOrd="0" destOrd="0" presId="urn:microsoft.com/office/officeart/2005/8/layout/hProcess9"/>
    <dgm:cxn modelId="{C87273DC-2616-4291-AEF6-E95B41ADB1D7}" type="presOf" srcId="{D5D481E0-3117-4315-9F75-EF603C11308D}" destId="{B3F6AC1D-5DEA-4989-B1FE-1CBE55B0AFF0}" srcOrd="0" destOrd="0" presId="urn:microsoft.com/office/officeart/2005/8/layout/hProcess9"/>
    <dgm:cxn modelId="{EABAB01E-5BC0-4AEF-933B-F16151CA1CE2}" type="presParOf" srcId="{B3F6AC1D-5DEA-4989-B1FE-1CBE55B0AFF0}" destId="{A6208522-93AB-4A4D-AD90-A2E037692539}" srcOrd="0" destOrd="0" presId="urn:microsoft.com/office/officeart/2005/8/layout/hProcess9"/>
    <dgm:cxn modelId="{B03046D2-F1FC-4F97-A30C-9F909260A5B4}" type="presParOf" srcId="{B3F6AC1D-5DEA-4989-B1FE-1CBE55B0AFF0}" destId="{16EDA161-5E93-431F-BB60-EF73065BFBFB}" srcOrd="1" destOrd="0" presId="urn:microsoft.com/office/officeart/2005/8/layout/hProcess9"/>
    <dgm:cxn modelId="{E13204B2-9D7A-4CCA-9710-D2C7E8E06E4E}" type="presParOf" srcId="{16EDA161-5E93-431F-BB60-EF73065BFBFB}" destId="{8EAEA9C1-6B5B-4BF1-A9BA-6A072E6F1AC9}" srcOrd="0" destOrd="0" presId="urn:microsoft.com/office/officeart/2005/8/layout/hProcess9"/>
    <dgm:cxn modelId="{6C548205-5B46-4782-BA5B-BCEC30442054}" type="presParOf" srcId="{16EDA161-5E93-431F-BB60-EF73065BFBFB}" destId="{02CEDDCF-2D47-46C9-939D-22E8EA82FDEB}" srcOrd="1" destOrd="0" presId="urn:microsoft.com/office/officeart/2005/8/layout/hProcess9"/>
    <dgm:cxn modelId="{1494968F-EA7E-45F3-81E1-B9990A4F6DE4}" type="presParOf" srcId="{16EDA161-5E93-431F-BB60-EF73065BFBFB}" destId="{DC2E83B4-C63F-44DC-988E-BE1AFEF6A9E6}" srcOrd="2" destOrd="0" presId="urn:microsoft.com/office/officeart/2005/8/layout/hProcess9"/>
    <dgm:cxn modelId="{A4CDE821-DB18-4FAB-BA02-604671484C51}" type="presParOf" srcId="{16EDA161-5E93-431F-BB60-EF73065BFBFB}" destId="{946AE4A2-1176-420C-B441-FDD110D7EF73}" srcOrd="3" destOrd="0" presId="urn:microsoft.com/office/officeart/2005/8/layout/hProcess9"/>
    <dgm:cxn modelId="{65949FE4-C599-4148-A51D-FC596E24973B}" type="presParOf" srcId="{16EDA161-5E93-431F-BB60-EF73065BFBFB}" destId="{90570E58-7176-4217-9170-800ED0DF953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08522-93AB-4A4D-AD90-A2E037692539}">
      <dsp:nvSpPr>
        <dsp:cNvPr id="0" name=""/>
        <dsp:cNvSpPr/>
      </dsp:nvSpPr>
      <dsp:spPr>
        <a:xfrm>
          <a:off x="534659" y="0"/>
          <a:ext cx="6059473" cy="259228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EAEA9C1-6B5B-4BF1-A9BA-6A072E6F1AC9}">
      <dsp:nvSpPr>
        <dsp:cNvPr id="0" name=""/>
        <dsp:cNvSpPr/>
      </dsp:nvSpPr>
      <dsp:spPr>
        <a:xfrm>
          <a:off x="241571" y="777686"/>
          <a:ext cx="2138637" cy="103691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>
              <a:solidFill>
                <a:schemeClr val="tx1"/>
              </a:solidFill>
              <a:latin typeface="+mj-lt"/>
            </a:rPr>
            <a:t>Lutte contre la vulnérabilité</a:t>
          </a:r>
        </a:p>
      </dsp:txBody>
      <dsp:txXfrm>
        <a:off x="292189" y="828304"/>
        <a:ext cx="2037401" cy="935679"/>
      </dsp:txXfrm>
    </dsp:sp>
    <dsp:sp modelId="{DC2E83B4-C63F-44DC-988E-BE1AFEF6A9E6}">
      <dsp:nvSpPr>
        <dsp:cNvPr id="0" name=""/>
        <dsp:cNvSpPr/>
      </dsp:nvSpPr>
      <dsp:spPr>
        <a:xfrm>
          <a:off x="2495077" y="777686"/>
          <a:ext cx="2138637" cy="103691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>
              <a:solidFill>
                <a:schemeClr val="tx1"/>
              </a:solidFill>
              <a:latin typeface="+mj-lt"/>
            </a:rPr>
            <a:t>Diversification et augmentation des revenus</a:t>
          </a:r>
        </a:p>
      </dsp:txBody>
      <dsp:txXfrm>
        <a:off x="2545695" y="828304"/>
        <a:ext cx="2037401" cy="935679"/>
      </dsp:txXfrm>
    </dsp:sp>
    <dsp:sp modelId="{90570E58-7176-4217-9170-800ED0DF9538}">
      <dsp:nvSpPr>
        <dsp:cNvPr id="0" name=""/>
        <dsp:cNvSpPr/>
      </dsp:nvSpPr>
      <dsp:spPr>
        <a:xfrm>
          <a:off x="4748583" y="777686"/>
          <a:ext cx="2138637" cy="103691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>
              <a:solidFill>
                <a:schemeClr val="tx1"/>
              </a:solidFill>
              <a:latin typeface="+mj-lt"/>
            </a:rPr>
            <a:t>Contribution à la transition énergétique</a:t>
          </a:r>
        </a:p>
      </dsp:txBody>
      <dsp:txXfrm>
        <a:off x="4799201" y="828304"/>
        <a:ext cx="2037401" cy="9356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F4E8A-18A6-4164-95BF-AC2EE959EE91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588E9-9449-4283-86E8-A072A8B043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18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588E9-9449-4283-86E8-A072A8B043FC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455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C0B0-25C9-4E56-8852-0E1A86010F52}" type="datetime1">
              <a:rPr lang="fr-FR" smtClean="0"/>
              <a:t>26/01/2016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44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D164-05B2-46B0-9C05-B59625B4EBB4}" type="datetime1">
              <a:rPr lang="fr-FR" smtClean="0"/>
              <a:t>26/01/2016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74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5D1E-1BC4-4F20-9E46-0F5A54AA35D3}" type="datetime1">
              <a:rPr lang="fr-FR" smtClean="0"/>
              <a:t>26/01/2016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7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C68A4-C876-4481-8AB2-4587D6974CD3}" type="datetime1">
              <a:rPr lang="fr-FR" smtClean="0"/>
              <a:t>26/01/2016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11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07D5-E7A8-4AE6-B4DC-052CA459719A}" type="datetime1">
              <a:rPr lang="fr-FR" smtClean="0"/>
              <a:t>26/01/2016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139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029F-1F6E-4B34-BA67-0860619F1BC2}" type="datetime1">
              <a:rPr lang="fr-FR" smtClean="0"/>
              <a:t>26/01/2016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61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C81EE-42BE-46F4-A31B-0C280EB3562F}" type="datetime1">
              <a:rPr lang="fr-FR" smtClean="0"/>
              <a:t>26/01/2016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6245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99A18-094F-41C0-B23E-567361910337}" type="datetime1">
              <a:rPr lang="fr-FR" smtClean="0"/>
              <a:t>26/01/2016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078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FE65-3EF0-4A52-B90F-7522AE5C5D3D}" type="datetime1">
              <a:rPr lang="fr-FR" smtClean="0"/>
              <a:t>26/01/2016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986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57B7-F00A-4183-965E-2B762B4A10C2}" type="datetime1">
              <a:rPr lang="fr-FR" smtClean="0"/>
              <a:t>26/01/2016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931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6887-4CE4-4D8E-A145-5BB49CA622FB}" type="datetime1">
              <a:rPr lang="fr-FR" smtClean="0"/>
              <a:t>26/01/2016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094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A2C43-5129-4CDD-BB3D-446AB513B307}" type="datetime1">
              <a:rPr lang="fr-FR" smtClean="0"/>
              <a:t>26/01/2016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BFE2A-4886-4254-959F-8CA62072C3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30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979712" y="764704"/>
            <a:ext cx="7164288" cy="1872207"/>
          </a:xfrm>
        </p:spPr>
        <p:txBody>
          <a:bodyPr>
            <a:normAutofit fontScale="90000"/>
          </a:bodyPr>
          <a:lstStyle/>
          <a:p>
            <a:r>
              <a:rPr lang="fr-FR" sz="2200" b="1" dirty="0" smtClean="0"/>
              <a:t/>
            </a:r>
            <a:br>
              <a:rPr lang="fr-FR" sz="2200" b="1" dirty="0" smtClean="0"/>
            </a:br>
            <a:r>
              <a:rPr lang="fr-FR" sz="2200" b="1" dirty="0"/>
              <a:t/>
            </a:r>
            <a:br>
              <a:rPr lang="fr-FR" sz="2200" b="1" dirty="0"/>
            </a:br>
            <a:r>
              <a:rPr lang="fr-FR" sz="2700" i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Etude </a:t>
            </a:r>
            <a:r>
              <a:rPr lang="fr-FR" sz="2700" i="1" dirty="0">
                <a:latin typeface="Aparajita" panose="020B0604020202020204" pitchFamily="34" charset="0"/>
                <a:cs typeface="Aparajita" panose="020B0604020202020204" pitchFamily="34" charset="0"/>
              </a:rPr>
              <a:t>de l’impact socio-économique en matière de création d’emploi local des énergies renouvelables (ER) et de l’efficacité énergétique dans les secteurs de l’agriculture et </a:t>
            </a:r>
            <a:r>
              <a:rPr lang="fr-FR" sz="2700" i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de l’agroalimentaire </a:t>
            </a:r>
            <a:r>
              <a:rPr lang="fr-FR" sz="2700" i="1" dirty="0">
                <a:latin typeface="Aparajita" panose="020B0604020202020204" pitchFamily="34" charset="0"/>
                <a:cs typeface="Aparajita" panose="020B0604020202020204" pitchFamily="34" charset="0"/>
              </a:rPr>
              <a:t>(AGR/IAA)</a:t>
            </a:r>
            <a:br>
              <a:rPr lang="fr-FR" sz="2700" i="1" dirty="0">
                <a:latin typeface="Aparajita" panose="020B0604020202020204" pitchFamily="34" charset="0"/>
                <a:cs typeface="Aparajita" panose="020B0604020202020204" pitchFamily="34" charset="0"/>
              </a:rPr>
            </a:br>
            <a:r>
              <a:rPr lang="fr-FR" sz="2700" i="1" dirty="0">
                <a:latin typeface="Aparajita" panose="020B0604020202020204" pitchFamily="34" charset="0"/>
                <a:cs typeface="Aparajita" panose="020B0604020202020204" pitchFamily="34" charset="0"/>
              </a:rPr>
              <a:t>Pour le compte du Projet RE-ACTIVATE</a:t>
            </a:r>
            <a:r>
              <a:rPr lang="fr-FR" i="1" dirty="0">
                <a:latin typeface="Cambria" panose="02040503050406030204" pitchFamily="18" charset="0"/>
              </a:rPr>
              <a:t/>
            </a:r>
            <a:br>
              <a:rPr lang="fr-FR" i="1" dirty="0">
                <a:latin typeface="Cambria" panose="02040503050406030204" pitchFamily="18" charset="0"/>
              </a:rPr>
            </a:br>
            <a:endParaRPr lang="fr-FR" i="1" dirty="0">
              <a:latin typeface="Cambria" panose="020405030504060302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12516" y="2852936"/>
            <a:ext cx="6264696" cy="2232248"/>
          </a:xfrm>
        </p:spPr>
        <p:txBody>
          <a:bodyPr>
            <a:normAutofit fontScale="92500"/>
          </a:bodyPr>
          <a:lstStyle/>
          <a:p>
            <a:r>
              <a:rPr lang="fr-FR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anose="02040503050406030204" pitchFamily="18" charset="0"/>
              </a:rPr>
              <a:t>impacts </a:t>
            </a:r>
            <a:r>
              <a:rPr lang="fr-FR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anose="02040503050406030204" pitchFamily="18" charset="0"/>
              </a:rPr>
              <a:t>socioéconomique/Emploi des ER dans le secteur Agricole</a:t>
            </a:r>
            <a:r>
              <a:rPr lang="fr-FR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anose="02040503050406030204" pitchFamily="18" charset="0"/>
              </a:rPr>
              <a:t>,</a:t>
            </a:r>
            <a:r>
              <a:rPr lang="fr-FR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anose="02040503050406030204" pitchFamily="18" charset="0"/>
              </a:rPr>
              <a:t> </a:t>
            </a:r>
          </a:p>
          <a:p>
            <a:r>
              <a:rPr lang="fr-FR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anose="02040503050406030204" pitchFamily="18" charset="0"/>
              </a:rPr>
              <a:t>Etat des lieux et besoins en formation </a:t>
            </a:r>
            <a:endParaRPr lang="fr-FR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mbria" panose="02040503050406030204" pitchFamily="18" charset="0"/>
            </a:endParaRPr>
          </a:p>
          <a:p>
            <a:endParaRPr lang="fr-FR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mbria" panose="02040503050406030204" pitchFamily="18" charset="0"/>
            </a:endParaRPr>
          </a:p>
          <a:p>
            <a:r>
              <a:rPr lang="fr-FR" sz="19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anose="02040503050406030204" pitchFamily="18" charset="0"/>
              </a:rPr>
              <a:t>Atelier de restitution des </a:t>
            </a:r>
            <a:r>
              <a:rPr lang="fr-FR" sz="1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anose="02040503050406030204" pitchFamily="18" charset="0"/>
              </a:rPr>
              <a:t>résultats</a:t>
            </a:r>
          </a:p>
          <a:p>
            <a:r>
              <a:rPr lang="fr-FR" sz="1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anose="02040503050406030204" pitchFamily="18" charset="0"/>
              </a:rPr>
              <a:t>Novotel - Tunis le 27 Janvier 2016</a:t>
            </a:r>
            <a:endParaRPr lang="fr-FR" sz="19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Cambria" panose="02040503050406030204" pitchFamily="18" charset="0"/>
            </a:endParaRPr>
          </a:p>
          <a:p>
            <a:endParaRPr lang="fr-FR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mbria" panose="02040503050406030204" pitchFamily="18" charset="0"/>
            </a:endParaRPr>
          </a:p>
          <a:p>
            <a:endParaRPr lang="fr-FR" dirty="0">
              <a:latin typeface="Cambria" panose="0204050305040603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172819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589240"/>
            <a:ext cx="4802113" cy="88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864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Choix stratégiques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19672" y="1600200"/>
            <a:ext cx="72008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>
                <a:latin typeface="Cambria" panose="02040503050406030204" pitchFamily="18" charset="0"/>
              </a:rPr>
              <a:t>L’introduction des ER/EE dans le secteur agricole </a:t>
            </a:r>
            <a:r>
              <a:rPr lang="fr-FR" sz="2000" dirty="0" smtClean="0">
                <a:latin typeface="Cambria" panose="02040503050406030204" pitchFamily="18" charset="0"/>
              </a:rPr>
              <a:t> répond </a:t>
            </a:r>
            <a:r>
              <a:rPr lang="fr-FR" sz="2000" dirty="0">
                <a:latin typeface="Cambria" panose="02040503050406030204" pitchFamily="18" charset="0"/>
              </a:rPr>
              <a:t>aux impératifs suivants </a:t>
            </a:r>
            <a:r>
              <a:rPr lang="fr-FR" sz="2000" dirty="0" smtClean="0">
                <a:latin typeface="Cambria" panose="02040503050406030204" pitchFamily="18" charset="0"/>
              </a:rPr>
              <a:t>:</a:t>
            </a:r>
            <a:endParaRPr lang="fr-F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fr-FR" sz="2000" dirty="0">
                <a:latin typeface="Cambria" panose="02040503050406030204" pitchFamily="18" charset="0"/>
              </a:rPr>
              <a:t>•   Contribution aux objectifs de la transition énergétique</a:t>
            </a:r>
          </a:p>
          <a:p>
            <a:pPr marL="0" indent="0">
              <a:buNone/>
            </a:pPr>
            <a:r>
              <a:rPr lang="fr-FR" sz="2000" dirty="0">
                <a:latin typeface="Cambria" panose="02040503050406030204" pitchFamily="18" charset="0"/>
              </a:rPr>
              <a:t>•   Augmenter et diversifier les revenus des producteurs</a:t>
            </a:r>
          </a:p>
          <a:p>
            <a:pPr marL="0" indent="0">
              <a:buNone/>
            </a:pPr>
            <a:r>
              <a:rPr lang="fr-FR" sz="2000" dirty="0">
                <a:latin typeface="Cambria" panose="02040503050406030204" pitchFamily="18" charset="0"/>
              </a:rPr>
              <a:t>•     Réduire la vulnérabilité des producteurs et filières de </a:t>
            </a:r>
            <a:r>
              <a:rPr lang="fr-FR" sz="2000" dirty="0" smtClean="0">
                <a:latin typeface="Cambria" panose="02040503050406030204" pitchFamily="18" charset="0"/>
              </a:rPr>
              <a:t>production</a:t>
            </a:r>
            <a:endParaRPr lang="fr-FR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fr-FR" sz="2000" dirty="0">
              <a:latin typeface="Cambria" panose="02040503050406030204" pitchFamily="18" charset="0"/>
            </a:endParaRPr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1399313115"/>
              </p:ext>
            </p:extLst>
          </p:nvPr>
        </p:nvGraphicFramePr>
        <p:xfrm>
          <a:off x="1403648" y="3717032"/>
          <a:ext cx="7128792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102333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58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11960" y="1196752"/>
            <a:ext cx="3744417" cy="417646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r-F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Enquêtes investigations et collecte des données</a:t>
            </a:r>
            <a:endParaRPr lang="fr-FR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102333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96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fr-FR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Elevage Avicole 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7354569" cy="374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102333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56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Centre de collecte de Lait </a:t>
            </a:r>
            <a:b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Schéma de principe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53400"/>
            <a:ext cx="7270665" cy="441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102333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366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Bâtiments Avicoles </a:t>
            </a:r>
            <a:b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Isolation Thermique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42" name="Picture 2" descr="D:\PROJETS ALCOR\ETUDE AGRICULTURE GIZ\photos\WP_20151114_0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6466665" cy="484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102333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798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9912" y="274638"/>
            <a:ext cx="4906888" cy="5746650"/>
          </a:xfrm>
        </p:spPr>
        <p:txBody>
          <a:bodyPr/>
          <a:lstStyle/>
          <a:p>
            <a:pPr algn="r"/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Sélection des filières et technologies</a:t>
            </a:r>
            <a:b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Mapping préliminaire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102333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8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075109" cy="778098"/>
          </a:xfrm>
        </p:spPr>
        <p:txBody>
          <a:bodyPr/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Critères de Sélection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26" y="1340768"/>
            <a:ext cx="802076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65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Association Filières/Techniques 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043" y="1772816"/>
            <a:ext cx="7842997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25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Renforcement des capacités</a:t>
            </a:r>
            <a:b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fr-FR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</a:t>
            </a:r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ssociation </a:t>
            </a:r>
            <a:r>
              <a:rPr lang="fr-FR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disciplines/Profils</a:t>
            </a: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985" y="1628800"/>
            <a:ext cx="7893631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74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Répartition Géographique des Filières/Techniques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915519"/>
            <a:ext cx="7190240" cy="4321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9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3" y="274638"/>
            <a:ext cx="7560837" cy="6250706"/>
          </a:xfrm>
        </p:spPr>
        <p:txBody>
          <a:bodyPr>
            <a:noAutofit/>
          </a:bodyPr>
          <a:lstStyle/>
          <a:p>
            <a:pPr algn="l"/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Sommaire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1-</a:t>
            </a:r>
            <a:r>
              <a:rPr lang="fr-FR" dirty="0" smtClean="0"/>
              <a:t> </a:t>
            </a: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Objectifs </a:t>
            </a:r>
            <a:r>
              <a:rPr lang="fr-FR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et tâches de la mission</a:t>
            </a:r>
            <a:r>
              <a:rPr lang="fr-FR" sz="2400" dirty="0" smtClean="0">
                <a:latin typeface="Cambria" panose="02040503050406030204" pitchFamily="18" charset="0"/>
              </a:rPr>
              <a:t/>
            </a:r>
            <a:br>
              <a:rPr lang="fr-FR" sz="2400" dirty="0" smtClean="0">
                <a:latin typeface="Cambria" panose="02040503050406030204" pitchFamily="18" charset="0"/>
              </a:rPr>
            </a:br>
            <a:r>
              <a:rPr lang="fr-FR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2-</a:t>
            </a:r>
            <a:r>
              <a:rPr lang="fr-FR" sz="2400" dirty="0" smtClean="0">
                <a:latin typeface="Cambria" panose="02040503050406030204" pitchFamily="18" charset="0"/>
              </a:rPr>
              <a:t> </a:t>
            </a: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Eléments </a:t>
            </a:r>
            <a:r>
              <a:rPr lang="fr-FR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</a:t>
            </a: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Contexte</a:t>
            </a:r>
            <a:b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3- Approche </a:t>
            </a:r>
            <a:r>
              <a:rPr lang="fr-FR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Méthodologique et aspects </a:t>
            </a: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stratégiques</a:t>
            </a:r>
            <a:b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4- Enquêtes investigations et collecte des données</a:t>
            </a:r>
            <a:b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5- Sélection des filières et technologies</a:t>
            </a:r>
            <a:b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6- Planification Stratégique &amp; Aspects Méthodologiques</a:t>
            </a:r>
            <a:b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7- Identification du Potentiel Technique</a:t>
            </a:r>
            <a:b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8- Potentiel en emplois</a:t>
            </a:r>
            <a:b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9- Renforcement des Capacités</a:t>
            </a:r>
            <a:b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fr-FR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1152128" cy="369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68558" y="4797150"/>
            <a:ext cx="2448272" cy="115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130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23928" y="274638"/>
            <a:ext cx="4762872" cy="5890666"/>
          </a:xfrm>
        </p:spPr>
        <p:txBody>
          <a:bodyPr/>
          <a:lstStyle/>
          <a:p>
            <a:pPr algn="r"/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Planification Stratégique</a:t>
            </a:r>
            <a:b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&amp;</a:t>
            </a:r>
            <a:b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spects Méthodologiques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69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Hiérarchie de la planification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412776"/>
            <a:ext cx="7776863" cy="4968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184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Approche du Global au Local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412776"/>
            <a:ext cx="760958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71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Technologies PV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7689"/>
            <a:ext cx="6192687" cy="4689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81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Identification du Potentiel Technique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75656" y="1700808"/>
            <a:ext cx="6779096" cy="48245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>
                <a:latin typeface="Cambria" panose="02040503050406030204" pitchFamily="18" charset="0"/>
              </a:rPr>
              <a:t>Identifié </a:t>
            </a:r>
            <a:r>
              <a:rPr lang="fr-FR" dirty="0">
                <a:latin typeface="Cambria" panose="02040503050406030204" pitchFamily="18" charset="0"/>
              </a:rPr>
              <a:t>à partir des études et hypothèses suivantes </a:t>
            </a:r>
            <a:r>
              <a:rPr lang="fr-FR" dirty="0" smtClean="0">
                <a:latin typeface="Cambria" panose="02040503050406030204" pitchFamily="18" charset="0"/>
              </a:rPr>
              <a:t>:</a:t>
            </a:r>
          </a:p>
          <a:p>
            <a:pPr marL="0" indent="0">
              <a:buNone/>
            </a:pPr>
            <a:endParaRPr lang="fr-FR" dirty="0">
              <a:latin typeface="Cambria" panose="02040503050406030204" pitchFamily="18" charset="0"/>
            </a:endParaRPr>
          </a:p>
          <a:p>
            <a:pPr lvl="0"/>
            <a:r>
              <a:rPr lang="fr-FR" dirty="0">
                <a:latin typeface="Cambria" panose="02040503050406030204" pitchFamily="18" charset="0"/>
              </a:rPr>
              <a:t>Etudes réalisées dans le cadre d’autres projets relatifs au contexte Tunisien. En effet plusieurs études ont été menées pour l’identification de ce potentiel. A titre d’exemple le marché photovoltaïque et en particulier l’irrigation a fait l‘objet de plusieurs études et projets et dont les résultats sont encore </a:t>
            </a:r>
            <a:r>
              <a:rPr lang="fr-FR" dirty="0" smtClean="0">
                <a:latin typeface="Cambria" panose="02040503050406030204" pitchFamily="18" charset="0"/>
              </a:rPr>
              <a:t>d’actualité</a:t>
            </a:r>
          </a:p>
          <a:p>
            <a:pPr marL="0" indent="0">
              <a:buNone/>
            </a:pPr>
            <a:endParaRPr lang="fr-FR" dirty="0">
              <a:latin typeface="Cambria" panose="02040503050406030204" pitchFamily="18" charset="0"/>
            </a:endParaRPr>
          </a:p>
          <a:p>
            <a:pPr lvl="0"/>
            <a:r>
              <a:rPr lang="fr-FR" dirty="0">
                <a:latin typeface="Cambria" panose="02040503050406030204" pitchFamily="18" charset="0"/>
              </a:rPr>
              <a:t>Les enquêtes menées a permis d’identifier l’importance de certains usages et de limiter le périmètre du déploiement des techniques  à cause de barrières techniques, financières ou de conjoncture. </a:t>
            </a:r>
          </a:p>
          <a:p>
            <a:endParaRPr lang="fr-FR" dirty="0">
              <a:latin typeface="Cambria" panose="020405030504060302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61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Identification des impacts en matière d’emplois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7811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latin typeface="Cambria" panose="02040503050406030204" pitchFamily="18" charset="0"/>
              </a:rPr>
              <a:t>La méthodologie adoptée est celle utilisée pour évaluer les emplois directs créés dans le cadre des programmes nationaux de maîtrise de l’énergie sur la période 2005-2010. La création d’emplois directs dans les différents domaines, secteurs et filières sont chiffrées en nombre d’emplois permanents (EP) ou emplois intermittents (EI). </a:t>
            </a:r>
          </a:p>
          <a:p>
            <a:pPr marL="0" indent="0">
              <a:buNone/>
            </a:pPr>
            <a:r>
              <a:rPr lang="fr-FR" dirty="0">
                <a:latin typeface="Cambria" panose="02040503050406030204" pitchFamily="18" charset="0"/>
              </a:rPr>
              <a:t>L’évaluation des emplois est effectuée sur la base d’un certain nombre d’hypothèses issues des statistiques de réalisation et d’évolution des marchés des biens et services de maîtrise de l’énergie. </a:t>
            </a:r>
          </a:p>
          <a:p>
            <a:pPr marL="0" indent="0">
              <a:buNone/>
            </a:pPr>
            <a:endParaRPr lang="fr-FR" dirty="0">
              <a:latin typeface="Cambria" panose="020405030504060302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37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5458618"/>
          </a:xfrm>
        </p:spPr>
        <p:txBody>
          <a:bodyPr/>
          <a:lstStyle/>
          <a:p>
            <a:pPr algn="r"/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Identification du Potentiel Technique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92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PV Irrigation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72816"/>
            <a:ext cx="5904655" cy="4104456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75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PV Avicole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56792"/>
            <a:ext cx="5976664" cy="4392488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Isolation Bâtiments Avicoles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6192688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31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27262" y="274638"/>
            <a:ext cx="7459538" cy="778098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Objectifs et tâches de la mission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27262" y="1124744"/>
            <a:ext cx="7737226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b="1" dirty="0">
                <a:latin typeface="Cambria" panose="02040503050406030204" pitchFamily="18" charset="0"/>
              </a:rPr>
              <a:t>Tache A </a:t>
            </a:r>
            <a:r>
              <a:rPr lang="fr-FR" sz="2400" b="1" dirty="0" smtClean="0">
                <a:latin typeface="Cambria" panose="02040503050406030204" pitchFamily="18" charset="0"/>
              </a:rPr>
              <a:t>:</a:t>
            </a:r>
            <a:endParaRPr lang="fr-FR" sz="24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fr-FR" sz="2400" dirty="0">
                <a:latin typeface="Cambria" panose="02040503050406030204" pitchFamily="18" charset="0"/>
              </a:rPr>
              <a:t> </a:t>
            </a:r>
            <a:r>
              <a:rPr lang="fr-FR" sz="2400" dirty="0" smtClean="0">
                <a:latin typeface="Cambria" panose="02040503050406030204" pitchFamily="18" charset="0"/>
              </a:rPr>
              <a:t>  </a:t>
            </a:r>
            <a:r>
              <a:rPr lang="fr-FR" sz="2400" dirty="0">
                <a:latin typeface="Cambria" panose="02040503050406030204" pitchFamily="18" charset="0"/>
              </a:rPr>
              <a:t>Collecte de données relatives au secteur agricole</a:t>
            </a:r>
          </a:p>
          <a:p>
            <a:pPr marL="0" indent="0">
              <a:buNone/>
            </a:pPr>
            <a:r>
              <a:rPr lang="fr-FR" sz="2400" dirty="0">
                <a:latin typeface="Cambria" panose="02040503050406030204" pitchFamily="18" charset="0"/>
              </a:rPr>
              <a:t> </a:t>
            </a:r>
            <a:r>
              <a:rPr lang="fr-FR" sz="2400" dirty="0" smtClean="0">
                <a:latin typeface="Cambria" panose="02040503050406030204" pitchFamily="18" charset="0"/>
              </a:rPr>
              <a:t>   </a:t>
            </a:r>
            <a:r>
              <a:rPr lang="fr-FR" sz="2400" dirty="0">
                <a:latin typeface="Cambria" panose="02040503050406030204" pitchFamily="18" charset="0"/>
              </a:rPr>
              <a:t>Identifier les usages et les techniques à utiliser</a:t>
            </a:r>
          </a:p>
          <a:p>
            <a:pPr marL="0" indent="0">
              <a:buNone/>
            </a:pPr>
            <a:r>
              <a:rPr lang="fr-FR" sz="2400" dirty="0">
                <a:latin typeface="Cambria" panose="02040503050406030204" pitchFamily="18" charset="0"/>
              </a:rPr>
              <a:t> </a:t>
            </a:r>
            <a:r>
              <a:rPr lang="fr-FR" sz="2400" dirty="0" smtClean="0">
                <a:latin typeface="Cambria" panose="02040503050406030204" pitchFamily="18" charset="0"/>
              </a:rPr>
              <a:t>   </a:t>
            </a:r>
            <a:r>
              <a:rPr lang="fr-FR" sz="2400" dirty="0">
                <a:latin typeface="Cambria" panose="02040503050406030204" pitchFamily="18" charset="0"/>
              </a:rPr>
              <a:t>Estimer le Potentiel en emplois</a:t>
            </a:r>
          </a:p>
          <a:p>
            <a:pPr marL="0" indent="0">
              <a:buNone/>
            </a:pPr>
            <a:r>
              <a:rPr lang="fr-FR" sz="2400" dirty="0">
                <a:latin typeface="Cambria" panose="02040503050406030204" pitchFamily="18" charset="0"/>
              </a:rPr>
              <a:t> </a:t>
            </a:r>
            <a:r>
              <a:rPr lang="fr-FR" sz="2400" dirty="0" smtClean="0">
                <a:latin typeface="Cambria" panose="02040503050406030204" pitchFamily="18" charset="0"/>
              </a:rPr>
              <a:t>   </a:t>
            </a:r>
            <a:r>
              <a:rPr lang="fr-FR" sz="2400" dirty="0">
                <a:latin typeface="Cambria" panose="02040503050406030204" pitchFamily="18" charset="0"/>
              </a:rPr>
              <a:t>Méthodes et stratégies à mettre en œuvre</a:t>
            </a:r>
          </a:p>
          <a:p>
            <a:pPr marL="0" indent="0">
              <a:buNone/>
            </a:pPr>
            <a:r>
              <a:rPr lang="fr-FR" sz="2400" dirty="0">
                <a:latin typeface="Cambria" panose="02040503050406030204" pitchFamily="18" charset="0"/>
              </a:rPr>
              <a:t> </a:t>
            </a:r>
            <a:r>
              <a:rPr lang="fr-FR" sz="2400" dirty="0" smtClean="0">
                <a:latin typeface="Cambria" panose="02040503050406030204" pitchFamily="18" charset="0"/>
              </a:rPr>
              <a:t>   Type </a:t>
            </a:r>
            <a:r>
              <a:rPr lang="fr-FR" sz="2400" dirty="0">
                <a:latin typeface="Cambria" panose="02040503050406030204" pitchFamily="18" charset="0"/>
              </a:rPr>
              <a:t>d’emplois à </a:t>
            </a:r>
            <a:r>
              <a:rPr lang="fr-FR" sz="2400" dirty="0" smtClean="0">
                <a:latin typeface="Cambria" panose="02040503050406030204" pitchFamily="18" charset="0"/>
              </a:rPr>
              <a:t>pourvoir</a:t>
            </a:r>
            <a:endParaRPr lang="fr-FR" sz="24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fr-FR" sz="2400" b="1" dirty="0">
                <a:latin typeface="Cambria" panose="02040503050406030204" pitchFamily="18" charset="0"/>
              </a:rPr>
              <a:t>Tache B </a:t>
            </a:r>
            <a:r>
              <a:rPr lang="fr-FR" sz="2400" b="1" dirty="0" smtClean="0">
                <a:latin typeface="Cambria" panose="02040503050406030204" pitchFamily="18" charset="0"/>
              </a:rPr>
              <a:t>:</a:t>
            </a:r>
            <a:endParaRPr lang="fr-FR" sz="24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fr-FR" sz="2400" dirty="0">
                <a:latin typeface="Cambria" panose="02040503050406030204" pitchFamily="18" charset="0"/>
              </a:rPr>
              <a:t> </a:t>
            </a:r>
            <a:r>
              <a:rPr lang="fr-FR" sz="2400" dirty="0" smtClean="0">
                <a:latin typeface="Cambria" panose="02040503050406030204" pitchFamily="18" charset="0"/>
              </a:rPr>
              <a:t>    Besoins </a:t>
            </a:r>
            <a:r>
              <a:rPr lang="fr-FR" sz="2400" dirty="0">
                <a:latin typeface="Cambria" panose="02040503050406030204" pitchFamily="18" charset="0"/>
              </a:rPr>
              <a:t>en Matière de formation </a:t>
            </a:r>
            <a:r>
              <a:rPr lang="fr-FR" sz="2400" dirty="0" smtClean="0">
                <a:latin typeface="Cambria" panose="02040503050406030204" pitchFamily="18" charset="0"/>
              </a:rPr>
              <a:t>spécifique</a:t>
            </a:r>
          </a:p>
          <a:p>
            <a:pPr marL="0" indent="0">
              <a:buNone/>
            </a:pPr>
            <a:r>
              <a:rPr lang="fr-FR" sz="2400" dirty="0">
                <a:latin typeface="Cambria" panose="02040503050406030204" pitchFamily="18" charset="0"/>
              </a:rPr>
              <a:t> </a:t>
            </a:r>
            <a:r>
              <a:rPr lang="fr-FR" sz="2400" dirty="0" smtClean="0">
                <a:latin typeface="Cambria" panose="02040503050406030204" pitchFamily="18" charset="0"/>
              </a:rPr>
              <a:t>    Identifier </a:t>
            </a:r>
            <a:r>
              <a:rPr lang="fr-FR" sz="2400" dirty="0">
                <a:latin typeface="Cambria" panose="02040503050406030204" pitchFamily="18" charset="0"/>
              </a:rPr>
              <a:t>les modules de formations existantes EE/ER</a:t>
            </a:r>
          </a:p>
          <a:p>
            <a:pPr marL="0" indent="0">
              <a:buNone/>
            </a:pPr>
            <a:r>
              <a:rPr lang="fr-FR" sz="2400" dirty="0" smtClean="0">
                <a:latin typeface="Cambria" panose="02040503050406030204" pitchFamily="18" charset="0"/>
              </a:rPr>
              <a:t>     Recommandation </a:t>
            </a:r>
            <a:r>
              <a:rPr lang="fr-FR" sz="2400" dirty="0">
                <a:latin typeface="Cambria" panose="02040503050406030204" pitchFamily="18" charset="0"/>
              </a:rPr>
              <a:t>en matière de formation et </a:t>
            </a:r>
            <a:r>
              <a:rPr lang="fr-FR" sz="2400" dirty="0" smtClean="0">
                <a:latin typeface="Cambria" panose="02040503050406030204" pitchFamily="18" charset="0"/>
              </a:rPr>
              <a:t>RC</a:t>
            </a:r>
            <a:endParaRPr lang="fr-FR" sz="24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fr-FR" sz="2400" b="1" dirty="0">
                <a:latin typeface="Cambria" panose="02040503050406030204" pitchFamily="18" charset="0"/>
              </a:rPr>
              <a:t>Tâche C </a:t>
            </a:r>
            <a:r>
              <a:rPr lang="fr-FR" sz="2400" b="1" dirty="0" smtClean="0">
                <a:latin typeface="Cambria" panose="02040503050406030204" pitchFamily="18" charset="0"/>
              </a:rPr>
              <a:t>:</a:t>
            </a:r>
            <a:endParaRPr lang="fr-FR" sz="24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fr-FR" sz="2400" dirty="0" smtClean="0">
                <a:latin typeface="Cambria" panose="02040503050406030204" pitchFamily="18" charset="0"/>
              </a:rPr>
              <a:t>      Animation </a:t>
            </a:r>
            <a:r>
              <a:rPr lang="fr-FR" sz="2400" dirty="0">
                <a:latin typeface="Cambria" panose="02040503050406030204" pitchFamily="18" charset="0"/>
              </a:rPr>
              <a:t>d’un Workshop de restitution des </a:t>
            </a:r>
            <a:r>
              <a:rPr lang="fr-FR" sz="2400" dirty="0" smtClean="0">
                <a:latin typeface="Cambria" panose="02040503050406030204" pitchFamily="18" charset="0"/>
              </a:rPr>
              <a:t>résultats</a:t>
            </a:r>
            <a:r>
              <a:rPr lang="fr-FR" sz="2400" dirty="0">
                <a:latin typeface="Cambria" panose="02040503050406030204" pitchFamily="18" charset="0"/>
              </a:rPr>
              <a:t/>
            </a:r>
            <a:br>
              <a:rPr lang="fr-FR" sz="2400" dirty="0">
                <a:latin typeface="Cambria" panose="02040503050406030204" pitchFamily="18" charset="0"/>
              </a:rPr>
            </a:br>
            <a:endParaRPr lang="fr-FR" sz="2400" dirty="0">
              <a:latin typeface="Cambria" panose="020405030504060302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5" y="836712"/>
            <a:ext cx="1015607" cy="5502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99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Solaire Thermique – Production Laitière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6192687" cy="4104456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01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95936" y="274638"/>
            <a:ext cx="4690864" cy="5170586"/>
          </a:xfrm>
        </p:spPr>
        <p:txBody>
          <a:bodyPr/>
          <a:lstStyle/>
          <a:p>
            <a:pPr algn="r"/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Potentiel en emplois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7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143000"/>
          </a:xfrm>
        </p:spPr>
        <p:txBody>
          <a:bodyPr/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Ratios par technique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416" y="2132856"/>
            <a:ext cx="684801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610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Potentiel global en emplois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1916832"/>
            <a:ext cx="6318169" cy="4539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77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890666"/>
          </a:xfrm>
        </p:spPr>
        <p:txBody>
          <a:bodyPr/>
          <a:lstStyle/>
          <a:p>
            <a:pPr algn="r"/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Renforcement des Capacités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81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Cibles et Composantes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1412776"/>
            <a:ext cx="7499176" cy="471338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fr-FR" sz="3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Cibles</a:t>
            </a:r>
          </a:p>
          <a:p>
            <a:pPr lvl="0"/>
            <a:r>
              <a:rPr lang="fr-FR" dirty="0">
                <a:latin typeface="Cambria" panose="02040503050406030204" pitchFamily="18" charset="0"/>
              </a:rPr>
              <a:t>Cursus de la formation continue</a:t>
            </a:r>
          </a:p>
          <a:p>
            <a:pPr lvl="0"/>
            <a:r>
              <a:rPr lang="fr-FR" dirty="0">
                <a:latin typeface="Cambria" panose="02040503050406030204" pitchFamily="18" charset="0"/>
              </a:rPr>
              <a:t>Porteurs de projets </a:t>
            </a:r>
          </a:p>
          <a:p>
            <a:pPr lvl="0"/>
            <a:r>
              <a:rPr lang="fr-FR" dirty="0">
                <a:latin typeface="Cambria" panose="02040503050406030204" pitchFamily="18" charset="0"/>
              </a:rPr>
              <a:t>Diplômés de Supérieur</a:t>
            </a:r>
          </a:p>
          <a:p>
            <a:pPr lvl="0"/>
            <a:r>
              <a:rPr lang="fr-FR" dirty="0">
                <a:latin typeface="Cambria" panose="02040503050406030204" pitchFamily="18" charset="0"/>
              </a:rPr>
              <a:t>Cadres et techniciens des institutions </a:t>
            </a:r>
            <a:r>
              <a:rPr lang="fr-FR" dirty="0" smtClean="0">
                <a:latin typeface="Cambria" panose="02040503050406030204" pitchFamily="18" charset="0"/>
              </a:rPr>
              <a:t>agricoles</a:t>
            </a:r>
          </a:p>
          <a:p>
            <a:pPr marL="0" lvl="0" indent="0">
              <a:buNone/>
            </a:pPr>
            <a:endParaRPr lang="fr-FR" dirty="0">
              <a:latin typeface="Cambria" panose="02040503050406030204" pitchFamily="18" charset="0"/>
            </a:endParaRPr>
          </a:p>
          <a:p>
            <a:pPr marL="0" indent="0" algn="ctr">
              <a:buNone/>
            </a:pPr>
            <a:r>
              <a:rPr lang="fr-FR" sz="3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Composantes</a:t>
            </a:r>
            <a:r>
              <a:rPr lang="fr-FR" dirty="0" smtClean="0">
                <a:latin typeface="Cambria" panose="02040503050406030204" pitchFamily="18" charset="0"/>
              </a:rPr>
              <a:t> </a:t>
            </a:r>
          </a:p>
          <a:p>
            <a:pPr marL="0" indent="0">
              <a:buNone/>
            </a:pPr>
            <a:r>
              <a:rPr lang="fr-FR" dirty="0">
                <a:latin typeface="Cambria" panose="02040503050406030204" pitchFamily="18" charset="0"/>
              </a:rPr>
              <a:t> </a:t>
            </a:r>
          </a:p>
          <a:p>
            <a:pPr lvl="0"/>
            <a:r>
              <a:rPr lang="fr-FR" dirty="0">
                <a:latin typeface="Cambria" panose="02040503050406030204" pitchFamily="18" charset="0"/>
              </a:rPr>
              <a:t>Formation des Formateurs :</a:t>
            </a:r>
          </a:p>
          <a:p>
            <a:pPr lvl="1"/>
            <a:r>
              <a:rPr lang="fr-FR" dirty="0">
                <a:latin typeface="Cambria" panose="02040503050406030204" pitchFamily="18" charset="0"/>
              </a:rPr>
              <a:t>Formations transversales</a:t>
            </a:r>
          </a:p>
          <a:p>
            <a:pPr lvl="1"/>
            <a:r>
              <a:rPr lang="fr-FR" dirty="0">
                <a:latin typeface="Cambria" panose="02040503050406030204" pitchFamily="18" charset="0"/>
              </a:rPr>
              <a:t>Formations spécialisées</a:t>
            </a:r>
          </a:p>
          <a:p>
            <a:pPr lvl="0"/>
            <a:r>
              <a:rPr lang="fr-FR" dirty="0">
                <a:latin typeface="Cambria" panose="02040503050406030204" pitchFamily="18" charset="0"/>
              </a:rPr>
              <a:t>Diagnostic énergétique des installations techniques</a:t>
            </a:r>
          </a:p>
          <a:p>
            <a:pPr lvl="0"/>
            <a:r>
              <a:rPr lang="fr-FR" dirty="0">
                <a:latin typeface="Cambria" panose="02040503050406030204" pitchFamily="18" charset="0"/>
              </a:rPr>
              <a:t>Mise en place d’installations pilotes pédagogiques et de démonstration</a:t>
            </a:r>
          </a:p>
          <a:p>
            <a:pPr marL="0" indent="0">
              <a:buNone/>
            </a:pPr>
            <a:endParaRPr lang="fr-FR" dirty="0">
              <a:latin typeface="Cambria" panose="020405030504060302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88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9359"/>
            <a:ext cx="6192688" cy="6319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92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0"/>
            <a:ext cx="6666825" cy="6814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Audit dans l’industrie  Nouvelles Opportunités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56792"/>
            <a:ext cx="6120680" cy="4997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29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Diagnostic Energétique des Installations techniques</a:t>
            </a:r>
            <a:r>
              <a:rPr lang="fr-FR" dirty="0"/>
              <a:t> 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600" b="1" i="1" u="sng" dirty="0">
                <a:solidFill>
                  <a:srgbClr val="FF0000"/>
                </a:solidFill>
              </a:rPr>
              <a:t>Accords Volontaires (AV) </a:t>
            </a:r>
            <a:endParaRPr lang="fr-FR" sz="2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2000" dirty="0"/>
              <a:t>On entend  par accords volontaires  des accords établis avec des branches industrielles en vue d’une  réduction des émissions des gaz à effet de serre  et l’amélioration de l’efficience énergétique L'accord de branche engage une fédération, ses adhérents cosignataires et les pouvoirs publics</a:t>
            </a:r>
            <a:r>
              <a:rPr lang="fr-FR" sz="2000" dirty="0" smtClean="0"/>
              <a:t>.</a:t>
            </a:r>
            <a:endParaRPr lang="fr-FR" sz="2800" b="1" i="1" u="sng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fr-FR" sz="2800" b="1" i="1" u="sng" dirty="0" smtClean="0">
                <a:solidFill>
                  <a:srgbClr val="FF0000"/>
                </a:solidFill>
              </a:rPr>
              <a:t>Utilités</a:t>
            </a:r>
            <a:r>
              <a:rPr lang="fr-FR" sz="2800" b="1" i="1" u="sng" dirty="0">
                <a:solidFill>
                  <a:srgbClr val="FF0000"/>
                </a:solidFill>
              </a:rPr>
              <a:t> </a:t>
            </a:r>
            <a:endParaRPr lang="fr-FR" sz="1800" dirty="0"/>
          </a:p>
          <a:p>
            <a:pPr marL="0" indent="0">
              <a:buNone/>
            </a:pPr>
            <a:r>
              <a:rPr lang="fr-FR" sz="1800" dirty="0"/>
              <a:t>Ce sont des vecteurs énergétiques transverses indispensables à une multitude de process et procédés industriels. Certains usages ou « utilités » connus pour être les plus consommateurs en énergie  </a:t>
            </a:r>
            <a:endParaRPr lang="fr-FR" sz="1800" dirty="0" smtClean="0"/>
          </a:p>
          <a:p>
            <a:pPr marL="0" indent="0">
              <a:buNone/>
            </a:pPr>
            <a:r>
              <a:rPr lang="fr-FR" sz="1800" dirty="0" smtClean="0"/>
              <a:t>En </a:t>
            </a:r>
            <a:r>
              <a:rPr lang="fr-FR" sz="1800" dirty="0"/>
              <a:t>agriculture le froid ou stations de pompage peuvent faire l’objet d’audit utilité qui couvre par exemple  des chambres froides ou stations de pompage pour l’irrigation.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95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11960" y="836712"/>
            <a:ext cx="4402832" cy="5170586"/>
          </a:xfrm>
        </p:spPr>
        <p:txBody>
          <a:bodyPr vert="horz" lIns="91440" tIns="45720" rIns="91440" bIns="45720" rtlCol="0">
            <a:normAutofit/>
          </a:bodyPr>
          <a:lstStyle/>
          <a:p>
            <a:pPr algn="r">
              <a:spcBef>
                <a:spcPct val="20000"/>
              </a:spcBef>
              <a:buFont typeface="Arial" panose="020B0604020202020204" pitchFamily="34" charset="0"/>
            </a:pPr>
            <a:r>
              <a:rPr lang="fr-F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Eléments de Contexte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5" y="836712"/>
            <a:ext cx="1015607" cy="5502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67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Installations pilotes et de démonstration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22" y="1628800"/>
            <a:ext cx="7835334" cy="4692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93610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58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9270" y="274638"/>
            <a:ext cx="7387530" cy="1143000"/>
          </a:xfrm>
        </p:spPr>
        <p:txBody>
          <a:bodyPr>
            <a:noAutofit/>
          </a:bodyPr>
          <a:lstStyle/>
          <a:p>
            <a:r>
              <a:rPr lang="fr-FR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Contexte Macroéconomique du secteur agricole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56270"/>
            <a:ext cx="104775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045" y="2060848"/>
            <a:ext cx="711933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43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Indicateurs Energétiques IAA/Agriculture</a:t>
            </a:r>
            <a:endParaRPr lang="fr-FR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56270"/>
            <a:ext cx="104775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53" y="1988840"/>
            <a:ext cx="711079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94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Emplois dans le secteur agricole 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07950"/>
            <a:ext cx="7148780" cy="3781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102333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61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9912" y="274638"/>
            <a:ext cx="4906888" cy="5458618"/>
          </a:xfrm>
        </p:spPr>
        <p:txBody>
          <a:bodyPr vert="horz" lIns="91440" tIns="45720" rIns="91440" bIns="45720" rtlCol="0">
            <a:normAutofit/>
          </a:bodyPr>
          <a:lstStyle/>
          <a:p>
            <a:pPr algn="r">
              <a:spcBef>
                <a:spcPct val="20000"/>
              </a:spcBef>
              <a:buFont typeface="Arial" panose="020B0604020202020204" pitchFamily="34" charset="0"/>
            </a:pPr>
            <a:r>
              <a:rPr lang="fr-F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Approche Méthodologique et aspects stratégiques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102333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10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Approche Méthodologique 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54" y="1556792"/>
            <a:ext cx="7737226" cy="4734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102333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FE2A-4886-4254-959F-8CA62072C30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26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360</Words>
  <Application>Microsoft Office PowerPoint</Application>
  <PresentationFormat>Affichage à l'écran (4:3)</PresentationFormat>
  <Paragraphs>127</Paragraphs>
  <Slides>40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Thème Office</vt:lpstr>
      <vt:lpstr>  Etude de l’impact socio-économique en matière de création d’emploi local des énergies renouvelables (ER) et de l’efficacité énergétique dans les secteurs de l’agriculture et de l’agroalimentaire (AGR/IAA) Pour le compte du Projet RE-ACTIVATE </vt:lpstr>
      <vt:lpstr>Sommaire 1- Objectifs et tâches de la mission 2- Eléments de Contexte 3- Approche Méthodologique et aspects stratégiques 4- Enquêtes investigations et collecte des données 5- Sélection des filières et technologies 6- Planification Stratégique &amp; Aspects Méthodologiques 7- Identification du Potentiel Technique 8- Potentiel en emplois 9- Renforcement des Capacités </vt:lpstr>
      <vt:lpstr>Objectifs et tâches de la mission</vt:lpstr>
      <vt:lpstr>Eléments de Contexte</vt:lpstr>
      <vt:lpstr>Contexte Macroéconomique du secteur agricole </vt:lpstr>
      <vt:lpstr>Indicateurs Energétiques IAA/Agriculture</vt:lpstr>
      <vt:lpstr>Emplois dans le secteur agricole </vt:lpstr>
      <vt:lpstr>Approche Méthodologique et aspects stratégiques</vt:lpstr>
      <vt:lpstr>Approche Méthodologique </vt:lpstr>
      <vt:lpstr>Choix stratégiques</vt:lpstr>
      <vt:lpstr>Présentation PowerPoint</vt:lpstr>
      <vt:lpstr> Elevage Avicole </vt:lpstr>
      <vt:lpstr>Centre de collecte de Lait  Schéma de principe</vt:lpstr>
      <vt:lpstr>Bâtiments Avicoles  Isolation Thermique</vt:lpstr>
      <vt:lpstr>Sélection des filières et technologies  Mapping préliminaire</vt:lpstr>
      <vt:lpstr>Critères de Sélection</vt:lpstr>
      <vt:lpstr>Association Filières/Techniques </vt:lpstr>
      <vt:lpstr>Renforcement des capacités Association disciplines/Profils</vt:lpstr>
      <vt:lpstr>Répartition Géographique des Filières/Techniques</vt:lpstr>
      <vt:lpstr>Planification Stratégique &amp; Aspects Méthodologiques</vt:lpstr>
      <vt:lpstr>Hiérarchie de la planification</vt:lpstr>
      <vt:lpstr>Approche du Global au Local</vt:lpstr>
      <vt:lpstr>Technologies PV</vt:lpstr>
      <vt:lpstr>Identification du Potentiel Technique</vt:lpstr>
      <vt:lpstr>Identification des impacts en matière d’emplois</vt:lpstr>
      <vt:lpstr>Identification du Potentiel Technique</vt:lpstr>
      <vt:lpstr>PV Irrigation</vt:lpstr>
      <vt:lpstr>PV Avicole</vt:lpstr>
      <vt:lpstr>Isolation Bâtiments Avicoles</vt:lpstr>
      <vt:lpstr>Solaire Thermique – Production Laitière</vt:lpstr>
      <vt:lpstr>Potentiel en emplois</vt:lpstr>
      <vt:lpstr>Ratios par technique</vt:lpstr>
      <vt:lpstr>Potentiel global en emplois</vt:lpstr>
      <vt:lpstr>Renforcement des Capacités</vt:lpstr>
      <vt:lpstr>Cibles et Composantes</vt:lpstr>
      <vt:lpstr>Présentation PowerPoint</vt:lpstr>
      <vt:lpstr>Présentation PowerPoint</vt:lpstr>
      <vt:lpstr>Audit dans l’industrie  Nouvelles Opportunités</vt:lpstr>
      <vt:lpstr>Diagnostic Energétique des Installations techniques </vt:lpstr>
      <vt:lpstr>Installations pilotes et de démonstration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hassen</dc:creator>
  <cp:lastModifiedBy>hassen</cp:lastModifiedBy>
  <cp:revision>22</cp:revision>
  <dcterms:created xsi:type="dcterms:W3CDTF">2016-01-26T07:58:46Z</dcterms:created>
  <dcterms:modified xsi:type="dcterms:W3CDTF">2016-01-26T17:53:50Z</dcterms:modified>
</cp:coreProperties>
</file>